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handoutMasterIdLst>
    <p:handoutMasterId r:id="rId31"/>
  </p:handoutMasterIdLst>
  <p:sldIdLst>
    <p:sldId id="256" r:id="rId2"/>
    <p:sldId id="260" r:id="rId3"/>
    <p:sldId id="261" r:id="rId4"/>
    <p:sldId id="265" r:id="rId5"/>
    <p:sldId id="284" r:id="rId6"/>
    <p:sldId id="285" r:id="rId7"/>
    <p:sldId id="266" r:id="rId8"/>
    <p:sldId id="258" r:id="rId9"/>
    <p:sldId id="259" r:id="rId10"/>
    <p:sldId id="262" r:id="rId11"/>
    <p:sldId id="263" r:id="rId12"/>
    <p:sldId id="264" r:id="rId13"/>
    <p:sldId id="281" r:id="rId14"/>
    <p:sldId id="282" r:id="rId15"/>
    <p:sldId id="283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BDAC1-2BE8-45D9-AD94-432962C9621C}" type="datetimeFigureOut">
              <a:rPr lang="th-TH" smtClean="0"/>
              <a:t>15/12/59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5A27B-4F08-48A0-ABED-3D147819C2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1795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52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14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842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1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23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5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83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0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41" y="150076"/>
            <a:ext cx="7116173" cy="1039897"/>
          </a:xfrm>
        </p:spPr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441" y="1390389"/>
            <a:ext cx="7118959" cy="4520833"/>
          </a:xfrm>
        </p:spPr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B61BEF0D-F0BB-DE4B-95CE-6DB70DBA9567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60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97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54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9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48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8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4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11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4390" y="207278"/>
            <a:ext cx="7210010" cy="880745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4391" y="1289201"/>
            <a:ext cx="7210010" cy="47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รูปภาพ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6" y="182197"/>
            <a:ext cx="902978" cy="904941"/>
          </a:xfrm>
          <a:prstGeom prst="rect">
            <a:avLst/>
          </a:prstGeom>
        </p:spPr>
      </p:pic>
      <p:pic>
        <p:nvPicPr>
          <p:cNvPr id="35" name="รูปภาพ 34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236" y="6132410"/>
            <a:ext cx="701321" cy="701321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61" y="6282430"/>
            <a:ext cx="1588305" cy="4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5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algn="r"/>
            <a:r>
              <a:rPr lang="en-US" dirty="0" smtClean="0">
                <a:solidFill>
                  <a:srgbClr val="C00000"/>
                </a:solidFill>
              </a:rPr>
              <a:t>HDC CVD Risk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349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เมนู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CVD Risk ON HDC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1055940"/>
            <a:ext cx="8331200" cy="580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31877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7700"/>
            <a:ext cx="9144000" cy="364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6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55600"/>
            <a:ext cx="9144000" cy="650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การคืนข้อมูลผ่านระบบ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HDC Data Exchange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82" y="1087120"/>
            <a:ext cx="8925918" cy="569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2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การคืนข้อมูลผ่านระบบ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HDC Data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รายชื่อผู้ป่วย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CVD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ในเขตรับผิดชอบ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84" y="1198880"/>
            <a:ext cx="8910618" cy="48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9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การคืนข้อมูลผ่านระบบ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HDC Data Exchange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รายชื่อ</a:t>
            </a:r>
            <a:r>
              <a:rPr lang="th-TH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ผู้ป่วยที่คัดกรอง 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CVD </a:t>
            </a:r>
            <a:r>
              <a:rPr lang="th-TH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ในเขต</a:t>
            </a:r>
            <a:r>
              <a:rPr lang="th-TH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รับผิดชอบพร้อมผลการคัดกรอง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490" y="1336565"/>
            <a:ext cx="8906510" cy="266507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1" y="2829142"/>
            <a:ext cx="8957310" cy="40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282700" y="170824"/>
            <a:ext cx="7480300" cy="109917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51435" tIns="25718" rIns="51435" bIns="25718" rtlCol="0" anchor="t">
            <a:noAutofit/>
          </a:bodyPr>
          <a:lstStyle>
            <a:lvl1pPr algn="ctr" defTabSz="342900">
              <a:spcBef>
                <a:spcPct val="0"/>
              </a:spcBef>
              <a:buNone/>
              <a:defRPr sz="3000" b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th-TH" sz="6000" dirty="0"/>
              <a:t>ประเภทของรายงาน</a:t>
            </a: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282700" y="1435101"/>
            <a:ext cx="7264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แบบบริการ/กิจกรรมบริการ </a:t>
            </a:r>
            <a:b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dirty="0" smtClean="0"/>
              <a:t>(</a:t>
            </a:r>
            <a:r>
              <a:rPr lang="en-US" sz="4000" dirty="0"/>
              <a:t>work load</a:t>
            </a:r>
            <a:r>
              <a:rPr lang="en-US" sz="4000" dirty="0" smtClean="0"/>
              <a:t>, service base, hospital </a:t>
            </a:r>
            <a:r>
              <a:rPr lang="en-US" sz="4000" dirty="0"/>
              <a:t>base</a:t>
            </a:r>
            <a:r>
              <a:rPr lang="th-TH" sz="4000" dirty="0"/>
              <a:t>) </a:t>
            </a:r>
            <a:endParaRPr lang="th-TH" sz="8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แบบความครอบคลุม</a:t>
            </a:r>
            <a:b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dirty="0"/>
              <a:t>(</a:t>
            </a:r>
            <a:r>
              <a:rPr lang="en-US" sz="4000" dirty="0" smtClean="0"/>
              <a:t>coverage, community base, pop </a:t>
            </a:r>
            <a:r>
              <a:rPr lang="en-US" sz="4000" dirty="0"/>
              <a:t>base</a:t>
            </a:r>
            <a:r>
              <a:rPr lang="th-TH" sz="4000" dirty="0"/>
              <a:t>)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19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1076974"/>
            <a:ext cx="9144000" cy="5781026"/>
          </a:xfrm>
        </p:spPr>
        <p:style>
          <a:lnRef idx="1">
            <a:schemeClr val="dk1"/>
          </a:lnRef>
          <a:fillRef idx="1001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แบบบริการ/กิจกรรม 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work </a:t>
            </a:r>
            <a:r>
              <a:rPr lang="en-US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load, service base, hospital 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base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คือ รายงานที่ประเมินจากการที่ 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ผู้ป่วยหรือผู้รับบริการ ได้รับบริการจากหน่วยงานที่เป็นผู้เก็บรวบรวมรายงานเท่านั้น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(ที่หน่วยนั้นทำเอง)</a:t>
            </a:r>
          </a:p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แบบความครอบคลุม (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coverage</a:t>
            </a:r>
            <a:r>
              <a:rPr lang="en-US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 community base, pop base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)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รายงานที่ระบุว่า เป็น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ความครอบคลุมของเป้าหมายไม่ว่าเป้าหมายจะได้รับบริการจากหน่วยงานใดๆ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ซึ่งจะต้องพิจารณาเป้าหมายคือใคร  เช่น </a:t>
            </a:r>
            <a:r>
              <a:rPr lang="th-TH" sz="26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ความครอบคลุมการได้รับวัคซีน 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เด็กอายุครบ</a:t>
            </a:r>
            <a:r>
              <a:rPr lang="en-US" sz="26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 </a:t>
            </a:r>
            <a:r>
              <a:rPr lang="th-TH" sz="26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ปีในเขตรับผิดชอบ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ดังนั้น จะต้องประเมินจากเด็กครบ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ปีในเขตรับผิดชอบ ณ ช่วงเวลาที่ต้องการ ว่ามีเด็กกี่คนและได้รับวัคซีนครบทุกคนหรือไม่  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โดยไม่สนใจว่าจะได้รับบริการจากหน่วยงานใดก็ตาม ประเมินจากตัวเด็กเป็นสำคัญ</a:t>
            </a:r>
          </a:p>
          <a:p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คำสำคัญของรายงานความครอบคลุม คือ “ของ” อะไร ซึ่งเป็นเป้าหมาย ที่ต้องนำไปตรวจสอบแล้วจึงนำมารายงานเป็นผลงาน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0" y="0"/>
            <a:ext cx="9144000" cy="1076974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51435" tIns="25718" rIns="51435" bIns="25718" rtlCol="0" anchor="t">
            <a:noAutofit/>
          </a:bodyPr>
          <a:lstStyle>
            <a:lvl1pPr algn="ctr" defTabSz="342900">
              <a:spcBef>
                <a:spcPct val="0"/>
              </a:spcBef>
              <a:buNone/>
              <a:defRPr sz="3000" b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257175"/>
            <a:r>
              <a:rPr lang="th-TH" sz="3600" dirty="0" smtClean="0"/>
              <a:t>   ความ</a:t>
            </a:r>
            <a:r>
              <a:rPr lang="th-TH" sz="3600" dirty="0"/>
              <a:t>ต่าง</a:t>
            </a:r>
            <a:r>
              <a:rPr lang="en-US" sz="3600" dirty="0"/>
              <a:t> </a:t>
            </a:r>
            <a:r>
              <a:rPr lang="th-TH" sz="5400" dirty="0"/>
              <a:t>รายงาน</a:t>
            </a:r>
            <a:r>
              <a:rPr lang="th-TH" sz="3600" dirty="0"/>
              <a:t> แบบความครอบคลุม กับ แบบบริการ</a:t>
            </a:r>
          </a:p>
        </p:txBody>
      </p:sp>
    </p:spTree>
    <p:extLst>
      <p:ext uri="{BB962C8B-B14F-4D97-AF65-F5344CB8AC3E}">
        <p14:creationId xmlns:p14="http://schemas.microsoft.com/office/powerpoint/2010/main" val="341991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4300" y="908676"/>
            <a:ext cx="9029700" cy="5949324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n-US" sz="3200" b="1" dirty="0" smtClean="0"/>
              <a:t>Single Database  </a:t>
            </a:r>
            <a:r>
              <a:rPr lang="th-TH" sz="3200" b="1" dirty="0" smtClean="0"/>
              <a:t>หมายถึง </a:t>
            </a:r>
            <a:r>
              <a:rPr lang="th-TH" sz="3200" b="1" dirty="0">
                <a:effectLst/>
              </a:rPr>
              <a:t>กลุ่มของข้อมูลที่มีความสัมพันธ์กัน นำมาเก็บรวบรวมเข้าไว้ด้วยกันอย่างมีระบบและข้อมูลที่ประกอบกันเป็นฐานข้อมูลนั้น ต้องตรงตามวัตถุประสงค์การใช้งานของ</a:t>
            </a:r>
            <a:r>
              <a:rPr lang="th-TH" sz="3200" b="1" dirty="0" smtClean="0">
                <a:effectLst/>
              </a:rPr>
              <a:t>องค์กร ซึ่งมิได้เชื่อมโยงกับฐานอื่นๆ เป็นฐานข้อมูลขององค์กรใดองค์กรหนึ่งๆ ตัวอย่างเช่น ฐานข้อมูลของโรงพยาบาล ที่ตั้งอยู่ที่หน่วยบริการ </a:t>
            </a:r>
          </a:p>
          <a:p>
            <a:r>
              <a:rPr lang="en-US" sz="3200" b="1" dirty="0" smtClean="0">
                <a:effectLst/>
              </a:rPr>
              <a:t>Datacenter </a:t>
            </a:r>
            <a:r>
              <a:rPr lang="th-TH" sz="3200" b="1" dirty="0" smtClean="0">
                <a:effectLst/>
              </a:rPr>
              <a:t>หมายถึง ศูนย์รวมของข้อมูลจำนวนมากจากหลายๆแหล่งข้อมูลเข้ามาไว้ด้วยกัน ตัวอย่างเช่น ฐานข้อมูล </a:t>
            </a:r>
            <a:r>
              <a:rPr lang="en-US" sz="3200" b="1" dirty="0" smtClean="0">
                <a:effectLst/>
              </a:rPr>
              <a:t>Health Data Center </a:t>
            </a:r>
            <a:r>
              <a:rPr lang="th-TH" sz="3200" b="1" dirty="0" smtClean="0">
                <a:effectLst/>
              </a:rPr>
              <a:t>ของสำนักงานสาธารณสุขจังหวัด  ซึ่งรวมฐานข้อมูลจากโรงพยาบาลและหน่วยงานในสังกัด</a:t>
            </a:r>
            <a:endParaRPr lang="th-TH" sz="3200" b="1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-12700" y="0"/>
            <a:ext cx="9156700" cy="90867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51435" tIns="25718" rIns="51435" bIns="25718" rtlCol="0" anchor="t">
            <a:noAutofit/>
          </a:bodyPr>
          <a:lstStyle>
            <a:lvl1pPr algn="ctr" defTabSz="342900">
              <a:spcBef>
                <a:spcPct val="0"/>
              </a:spcBef>
              <a:buNone/>
              <a:defRPr sz="3000" b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257175"/>
            <a:r>
              <a:rPr lang="th-TH" sz="3600" dirty="0" smtClean="0"/>
              <a:t>       ความต่าง</a:t>
            </a:r>
            <a:r>
              <a:rPr lang="th-TH" sz="4000" dirty="0" smtClean="0"/>
              <a:t>ระหว่าง</a:t>
            </a:r>
            <a:r>
              <a:rPr lang="th-TH" sz="3600" dirty="0" smtClean="0"/>
              <a:t> </a:t>
            </a:r>
            <a:r>
              <a:rPr lang="en-US" sz="3600" dirty="0" smtClean="0"/>
              <a:t>Datacenter  </a:t>
            </a:r>
            <a:r>
              <a:rPr lang="th-TH" sz="3600" dirty="0" smtClean="0"/>
              <a:t>กับ </a:t>
            </a:r>
            <a:r>
              <a:rPr lang="en-US" sz="3600" dirty="0" smtClean="0"/>
              <a:t> Single Database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26854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4300" y="1079500"/>
            <a:ext cx="8902700" cy="51181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th-TH" sz="3600" b="1" dirty="0" smtClean="0"/>
              <a:t>ต้องมีระบบจัดการความซ้ำซ้อนของข้อมูล  </a:t>
            </a:r>
          </a:p>
          <a:p>
            <a:r>
              <a:rPr lang="th-TH" sz="3600" b="1" dirty="0" smtClean="0"/>
              <a:t>ต้องมีระบบประมวลผลหาความเชื่อโยงของข้อมูล เพื่อลดภาระการบันทึกข้อมูล</a:t>
            </a:r>
          </a:p>
          <a:p>
            <a:r>
              <a:rPr lang="th-TH" sz="3600" b="1" dirty="0" smtClean="0"/>
              <a:t>ต้องมีระบบ </a:t>
            </a:r>
            <a:r>
              <a:rPr lang="en-US" sz="3600" b="1" dirty="0" smtClean="0"/>
              <a:t>Cleansing </a:t>
            </a:r>
            <a:r>
              <a:rPr lang="th-TH" sz="3600" b="1" dirty="0" smtClean="0"/>
              <a:t>ข้อมูลไม่ให้เกิดขยะในระบบซึ่งจะส่งผลต่อการเนื้อที่การจัดเก็บข้อมูล  ซึ่งมีผลต่องบประมาณ</a:t>
            </a:r>
          </a:p>
          <a:p>
            <a:r>
              <a:rPr lang="th-TH" sz="3600" b="1" dirty="0" smtClean="0"/>
              <a:t>ต้องสามารถให้บริการข้อมูลได้อย่างต่อเนื่อง ถูกต้อง ทันเวลา และน่าเชื่อถือ</a:t>
            </a:r>
          </a:p>
          <a:p>
            <a:endParaRPr lang="th-TH" sz="3600" b="1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14300" y="170824"/>
            <a:ext cx="8902700" cy="90867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51435" tIns="25718" rIns="51435" bIns="25718" rtlCol="0" anchor="t">
            <a:noAutofit/>
          </a:bodyPr>
          <a:lstStyle>
            <a:lvl1pPr algn="ctr" defTabSz="342900">
              <a:spcBef>
                <a:spcPct val="0"/>
              </a:spcBef>
              <a:buNone/>
              <a:defRPr sz="3000" b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257175"/>
            <a:r>
              <a:rPr lang="th-TH" sz="3600" dirty="0" smtClean="0"/>
              <a:t>       หลักการของ </a:t>
            </a:r>
            <a:r>
              <a:rPr lang="en-US" sz="3600" dirty="0" smtClean="0"/>
              <a:t>Database </a:t>
            </a:r>
            <a:r>
              <a:rPr lang="th-TH" sz="3600" dirty="0" smtClean="0"/>
              <a:t>และ </a:t>
            </a:r>
            <a:r>
              <a:rPr lang="en-US" sz="3600" dirty="0" smtClean="0"/>
              <a:t>Datacenter </a:t>
            </a:r>
            <a:r>
              <a:rPr lang="th-TH" sz="3600" dirty="0" smtClean="0"/>
              <a:t>ขนาดใหญ่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5731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415441" y="150077"/>
            <a:ext cx="7116173" cy="894306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การประเมิน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Thai CV Risk Score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จากข้อมูล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แฟ้ม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01041" y="1619478"/>
            <a:ext cx="187385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PERSON</a:t>
            </a:r>
            <a:endParaRPr lang="th-TH" sz="28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454400" y="1294368"/>
            <a:ext cx="540741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อายุ(ปี ใช้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Birth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นับถึงวันที่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ม.ค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ของปีงบประมาณ)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454400" y="1961115"/>
            <a:ext cx="540741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เพศ(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Sex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ชาย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=1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หญิง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=0)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454400" y="2869162"/>
            <a:ext cx="540741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h-TH" sz="3200" b="1" dirty="0"/>
              <a:t>การป่วยเป็นเบาหวาน</a:t>
            </a:r>
            <a:endParaRPr lang="th-TH" sz="3200" dirty="0"/>
          </a:p>
        </p:txBody>
      </p:sp>
      <p:cxnSp>
        <p:nvCxnSpPr>
          <p:cNvPr id="21" name="ตัวเชื่อมต่อตรง 20"/>
          <p:cNvCxnSpPr/>
          <p:nvPr/>
        </p:nvCxnSpPr>
        <p:spPr>
          <a:xfrm>
            <a:off x="2832100" y="1555978"/>
            <a:ext cx="0" cy="6667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>
            <a:endCxn id="7" idx="1"/>
          </p:cNvCxnSpPr>
          <p:nvPr/>
        </p:nvCxnSpPr>
        <p:spPr>
          <a:xfrm>
            <a:off x="2832100" y="2222725"/>
            <a:ext cx="622300" cy="0"/>
          </a:xfrm>
          <a:prstGeom prst="line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>
            <a:stCxn id="6" idx="1"/>
          </p:cNvCxnSpPr>
          <p:nvPr/>
        </p:nvCxnSpPr>
        <p:spPr>
          <a:xfrm flipH="1">
            <a:off x="2832100" y="1555978"/>
            <a:ext cx="622300" cy="0"/>
          </a:xfrm>
          <a:prstGeom prst="line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>
            <a:stCxn id="5" idx="3"/>
          </p:cNvCxnSpPr>
          <p:nvPr/>
        </p:nvCxnSpPr>
        <p:spPr>
          <a:xfrm>
            <a:off x="2374900" y="1881088"/>
            <a:ext cx="431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สี่เหลี่ยมผืนผ้า 33"/>
          <p:cNvSpPr/>
          <p:nvPr/>
        </p:nvSpPr>
        <p:spPr>
          <a:xfrm>
            <a:off x="501041" y="2930716"/>
            <a:ext cx="1886559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CHRONIC</a:t>
            </a:r>
            <a:endParaRPr lang="th-TH" sz="2400" dirty="0"/>
          </a:p>
        </p:txBody>
      </p:sp>
      <p:cxnSp>
        <p:nvCxnSpPr>
          <p:cNvPr id="40" name="ตัวเชื่อมต่อตรง 39"/>
          <p:cNvCxnSpPr>
            <a:stCxn id="34" idx="3"/>
            <a:endCxn id="8" idx="1"/>
          </p:cNvCxnSpPr>
          <p:nvPr/>
        </p:nvCxnSpPr>
        <p:spPr>
          <a:xfrm>
            <a:off x="2387600" y="3161549"/>
            <a:ext cx="1066800" cy="1"/>
          </a:xfrm>
          <a:prstGeom prst="line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สี่เหลี่ยมผืนผ้า 40"/>
          <p:cNvSpPr/>
          <p:nvPr/>
        </p:nvSpPr>
        <p:spPr>
          <a:xfrm>
            <a:off x="501041" y="3796256"/>
            <a:ext cx="1873859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LABFU</a:t>
            </a:r>
            <a:endParaRPr lang="th-TH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3454400" y="3736646"/>
            <a:ext cx="5407414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Total cholesterol</a:t>
            </a:r>
            <a:endParaRPr lang="th-TH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1" name="ตัวเชื่อมต่อตรง 50"/>
          <p:cNvCxnSpPr>
            <a:stCxn id="41" idx="3"/>
            <a:endCxn id="48" idx="1"/>
          </p:cNvCxnSpPr>
          <p:nvPr/>
        </p:nvCxnSpPr>
        <p:spPr>
          <a:xfrm>
            <a:off x="2374900" y="4027089"/>
            <a:ext cx="1079500" cy="1945"/>
          </a:xfrm>
          <a:prstGeom prst="line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สี่เหลี่ยมผืนผ้า 51"/>
          <p:cNvSpPr/>
          <p:nvPr/>
        </p:nvSpPr>
        <p:spPr>
          <a:xfrm>
            <a:off x="3454400" y="4620097"/>
            <a:ext cx="5407414" cy="141577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SBP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,  ค่ารอบ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เอว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WAIST_CM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b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ส่วนสูง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(ซม.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, </a:t>
            </a:r>
            <a:r>
              <a:rPr lang="th-TH" sz="3600" b="1" dirty="0" smtClean="0">
                <a:solidFill>
                  <a:srgbClr val="FF0000"/>
                </a:solidFill>
              </a:rPr>
              <a:t>การ</a:t>
            </a:r>
            <a:r>
              <a:rPr lang="th-TH" sz="3600" b="1" dirty="0">
                <a:solidFill>
                  <a:srgbClr val="FF0000"/>
                </a:solidFill>
              </a:rPr>
              <a:t>สูบ</a:t>
            </a:r>
            <a:r>
              <a:rPr lang="th-TH" sz="3600" b="1" dirty="0" smtClean="0">
                <a:solidFill>
                  <a:srgbClr val="FF0000"/>
                </a:solidFill>
              </a:rPr>
              <a:t>บุหรี่ 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b="1" dirty="0"/>
          </a:p>
        </p:txBody>
      </p:sp>
      <p:sp>
        <p:nvSpPr>
          <p:cNvPr id="53" name="สี่เหลี่ยมผืนผ้า 52"/>
          <p:cNvSpPr/>
          <p:nvPr/>
        </p:nvSpPr>
        <p:spPr>
          <a:xfrm>
            <a:off x="501041" y="5344034"/>
            <a:ext cx="2077059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NCDSCREEN</a:t>
            </a:r>
            <a:endParaRPr lang="th-TH" sz="2400" dirty="0"/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512505" y="4654378"/>
            <a:ext cx="2074189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CHRONICFU</a:t>
            </a:r>
            <a:endParaRPr lang="th-TH" sz="2400" dirty="0"/>
          </a:p>
        </p:txBody>
      </p:sp>
      <p:sp>
        <p:nvSpPr>
          <p:cNvPr id="55" name="สี่เหลี่ยมผืนผ้า 54"/>
          <p:cNvSpPr/>
          <p:nvPr/>
        </p:nvSpPr>
        <p:spPr>
          <a:xfrm>
            <a:off x="512504" y="6042139"/>
            <a:ext cx="2074189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SPECIALPP</a:t>
            </a:r>
            <a:endParaRPr lang="th-TH" sz="2400" dirty="0"/>
          </a:p>
        </p:txBody>
      </p:sp>
      <p:cxnSp>
        <p:nvCxnSpPr>
          <p:cNvPr id="57" name="ตัวเชื่อมต่อตรง 56"/>
          <p:cNvCxnSpPr>
            <a:stCxn id="55" idx="3"/>
          </p:cNvCxnSpPr>
          <p:nvPr/>
        </p:nvCxnSpPr>
        <p:spPr>
          <a:xfrm>
            <a:off x="2586693" y="6272972"/>
            <a:ext cx="3115607" cy="8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ตัวเชื่อมต่อตรง 58"/>
          <p:cNvCxnSpPr/>
          <p:nvPr/>
        </p:nvCxnSpPr>
        <p:spPr>
          <a:xfrm flipV="1">
            <a:off x="5702300" y="5574866"/>
            <a:ext cx="0" cy="698934"/>
          </a:xfrm>
          <a:prstGeom prst="line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ตัวเชื่อมต่อตรง 60"/>
          <p:cNvCxnSpPr/>
          <p:nvPr/>
        </p:nvCxnSpPr>
        <p:spPr>
          <a:xfrm flipV="1">
            <a:off x="2578100" y="5562165"/>
            <a:ext cx="342900" cy="1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ตัวเชื่อมต่อตรง 65"/>
          <p:cNvCxnSpPr>
            <a:stCxn id="54" idx="3"/>
          </p:cNvCxnSpPr>
          <p:nvPr/>
        </p:nvCxnSpPr>
        <p:spPr>
          <a:xfrm flipV="1">
            <a:off x="2586694" y="4885210"/>
            <a:ext cx="32795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ตัวเชื่อมต่อตรง 67"/>
          <p:cNvCxnSpPr/>
          <p:nvPr/>
        </p:nvCxnSpPr>
        <p:spPr>
          <a:xfrm>
            <a:off x="2914650" y="4885210"/>
            <a:ext cx="0" cy="6769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ลูกศรเชื่อมต่อแบบตรง 70"/>
          <p:cNvCxnSpPr/>
          <p:nvPr/>
        </p:nvCxnSpPr>
        <p:spPr>
          <a:xfrm>
            <a:off x="2914650" y="5259096"/>
            <a:ext cx="5311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8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4851" y="173195"/>
            <a:ext cx="8615966" cy="1077308"/>
          </a:xfr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t">
            <a:noAutofit/>
          </a:bodyPr>
          <a:lstStyle/>
          <a:p>
            <a:pPr defTabSz="342900"/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การ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ตัดความซ้ำซ้อนของ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ข้อมูลประชากร</a:t>
            </a:r>
            <a:b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กับรายงานความครอบคลุม ที่ต้องคิดเป้าหมายและผลงาน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17500" y="1250503"/>
            <a:ext cx="8633317" cy="5429697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 smtClean="0"/>
              <a:t>ทำไมต้องตัดความซ้ำซ้อนของประชากร</a:t>
            </a:r>
          </a:p>
          <a:p>
            <a:pPr algn="thaiDist"/>
            <a:r>
              <a:rPr lang="th-TH" sz="3200" b="1" dirty="0" smtClean="0">
                <a:effectLst/>
              </a:rPr>
              <a:t>เนื่องจากรายงานส่วนใหญ่ในระบบ </a:t>
            </a:r>
            <a:r>
              <a:rPr lang="en-US" sz="3200" b="1" dirty="0" smtClean="0">
                <a:effectLst/>
              </a:rPr>
              <a:t>HDC </a:t>
            </a:r>
            <a:r>
              <a:rPr lang="th-TH" sz="3200" b="1" dirty="0" smtClean="0">
                <a:effectLst/>
              </a:rPr>
              <a:t>เป็นรายงานแบบความครอบคลุมของประชากรในเขตพื้นที่ ซึ่งหากระบุการเป็นประชากรในเขตพื้นที่ไม่ได้ เมื่อเกิดความซ้ำซ้อนจะทำให้ระบบรายงานนับผิดพลาด  ตัวอย่างเช่น  </a:t>
            </a:r>
            <a:r>
              <a:rPr lang="th-TH" sz="3200" b="1" dirty="0" smtClean="0">
                <a:solidFill>
                  <a:srgbClr val="FF0000"/>
                </a:solidFill>
                <a:effectLst/>
              </a:rPr>
              <a:t>หญิงตั้งครรภ์หนึ่งคนถูก </a:t>
            </a:r>
            <a:r>
              <a:rPr lang="en-US" sz="3200" b="1" dirty="0" smtClean="0">
                <a:solidFill>
                  <a:srgbClr val="FF0000"/>
                </a:solidFill>
                <a:effectLst/>
              </a:rPr>
              <a:t>register </a:t>
            </a:r>
            <a:r>
              <a:rPr lang="th-TH" sz="3200" b="1" dirty="0" smtClean="0">
                <a:solidFill>
                  <a:srgbClr val="FF0000"/>
                </a:solidFill>
                <a:effectLst/>
              </a:rPr>
              <a:t>เป็นคนในเขต </a:t>
            </a:r>
            <a:r>
              <a:rPr lang="en-US" sz="3200" b="1" dirty="0" smtClean="0">
                <a:solidFill>
                  <a:srgbClr val="FF0000"/>
                </a:solidFill>
                <a:effectLst/>
              </a:rPr>
              <a:t>3 </a:t>
            </a:r>
            <a:r>
              <a:rPr lang="th-TH" sz="3200" b="1" dirty="0" smtClean="0">
                <a:solidFill>
                  <a:srgbClr val="FF0000"/>
                </a:solidFill>
                <a:effectLst/>
              </a:rPr>
              <a:t>หน่วยบริการ  หากไม่ตัดความซ้ำซ้อน หญิงตั้งครรภ์รายนี้จะเป็นเป้าหมาย </a:t>
            </a:r>
            <a:r>
              <a:rPr lang="en-US" sz="3200" b="1" dirty="0" smtClean="0">
                <a:solidFill>
                  <a:srgbClr val="FF0000"/>
                </a:solidFill>
                <a:effectLst/>
              </a:rPr>
              <a:t>3 </a:t>
            </a:r>
            <a:r>
              <a:rPr lang="th-TH" sz="3200" b="1" dirty="0" smtClean="0">
                <a:solidFill>
                  <a:srgbClr val="FF0000"/>
                </a:solidFill>
                <a:effectLst/>
              </a:rPr>
              <a:t>หน่วยบริการเช่นกัน  และที่สำคัญเมื่อนำมาเป็นภาพรวมของรายงานระดับจังหวัด จะทำให้มีหญิงตั้งครรภ์ในจังหวัด </a:t>
            </a:r>
            <a:r>
              <a:rPr lang="en-US" sz="3200" b="1" dirty="0" smtClean="0">
                <a:solidFill>
                  <a:srgbClr val="FF0000"/>
                </a:solidFill>
                <a:effectLst/>
              </a:rPr>
              <a:t>3 </a:t>
            </a:r>
            <a:r>
              <a:rPr lang="th-TH" sz="3200" b="1" dirty="0" smtClean="0">
                <a:solidFill>
                  <a:srgbClr val="FF0000"/>
                </a:solidFill>
                <a:effectLst/>
              </a:rPr>
              <a:t>คน แทนที่จะเป็นเพียงคนๆเดียว  เมื่อตัดความซ้ำซ้อนแล้ว</a:t>
            </a:r>
            <a:endParaRPr lang="th-TH" sz="3200" b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28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4851" y="173195"/>
            <a:ext cx="8615966" cy="1077308"/>
          </a:xfr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t">
            <a:noAutofit/>
          </a:bodyPr>
          <a:lstStyle/>
          <a:p>
            <a:pPr defTabSz="342900"/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การ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ตัดความซ้ำซ้อนของ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ข้อมูลประชากร</a:t>
            </a:r>
            <a:b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กับรายงานความครอบคลุม ที่ต้องคิดเป้าหมายและผลงาน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17500" y="1250503"/>
            <a:ext cx="8633317" cy="5175697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/>
              <a:t>จากข้อเสนอในที่ประชุมที่โรงแรมเอเชีย</a:t>
            </a:r>
            <a:r>
              <a:rPr lang="th-TH" sz="2800" b="1" dirty="0" err="1" smtClean="0"/>
              <a:t>แอร์</a:t>
            </a:r>
            <a:r>
              <a:rPr lang="th-TH" sz="2800" b="1" dirty="0" smtClean="0"/>
              <a:t>พอร์ต จังหวัดปทุมธานี เมื่อปี </a:t>
            </a:r>
            <a:r>
              <a:rPr lang="en-US" sz="2800" b="1" dirty="0" smtClean="0"/>
              <a:t>2557 </a:t>
            </a:r>
            <a:r>
              <a:rPr lang="th-TH" sz="2800" b="1" dirty="0" smtClean="0"/>
              <a:t> ซึ่งมี นักวิชาการด้านข้อมูล เจ้าหน้าที่ไอที แต่ละจังหวัด  รวมถึงกรม กอง วิชาการ ระดับกระทรวงเข้าร่วมประชุม มีข้อเสนอการใช้ข้อมูลจากแหล่งต่างๆ </a:t>
            </a:r>
            <a:r>
              <a:rPr lang="en-US" sz="2800" b="1" dirty="0" smtClean="0"/>
              <a:t>3 </a:t>
            </a:r>
            <a:r>
              <a:rPr lang="th-TH" sz="2800" b="1" dirty="0" smtClean="0"/>
              <a:t>ฐาน เพื่อลดความซ้ำซ้อนของประชากร คือ</a:t>
            </a:r>
          </a:p>
          <a:p>
            <a:r>
              <a:rPr lang="th-TH" sz="2800" b="1" dirty="0" smtClean="0"/>
              <a:t>ใช้ฐานข้อมูลประชากรทะเบียนราษฎร์ ของกระทรวงมหาดไทย </a:t>
            </a:r>
          </a:p>
          <a:p>
            <a:r>
              <a:rPr lang="th-TH" sz="2800" b="1" dirty="0"/>
              <a:t>ใช้ฐานข้อมูล</a:t>
            </a:r>
            <a:r>
              <a:rPr lang="th-TH" sz="2800" b="1" dirty="0" smtClean="0"/>
              <a:t>ประชากรสิทธิ์ประกันสุขภาพ </a:t>
            </a:r>
            <a:r>
              <a:rPr lang="th-TH" sz="2800" b="1" dirty="0" err="1" smtClean="0"/>
              <a:t>สปสช</a:t>
            </a:r>
            <a:r>
              <a:rPr lang="th-TH" sz="2800" b="1" dirty="0" smtClean="0"/>
              <a:t>.(</a:t>
            </a:r>
            <a:r>
              <a:rPr lang="en-US" sz="2800" b="1" dirty="0" smtClean="0"/>
              <a:t>DBPOP</a:t>
            </a:r>
            <a:r>
              <a:rPr lang="th-TH" sz="2800" b="1" dirty="0" smtClean="0"/>
              <a:t>) </a:t>
            </a:r>
            <a:endParaRPr lang="th-TH" sz="2800" b="1" dirty="0"/>
          </a:p>
          <a:p>
            <a:r>
              <a:rPr lang="th-TH" sz="2800" b="1" dirty="0"/>
              <a:t>ใช้ฐานข้อมูล</a:t>
            </a:r>
            <a:r>
              <a:rPr lang="th-TH" sz="2800" b="1" dirty="0" smtClean="0"/>
              <a:t>ประชากรจากการสำรวจของหน่วยบริการ (</a:t>
            </a:r>
            <a:r>
              <a:rPr lang="en-US" sz="2800" b="1" dirty="0" smtClean="0"/>
              <a:t>PERSON 43 </a:t>
            </a:r>
            <a:r>
              <a:rPr lang="th-TH" sz="2800" b="1" dirty="0" smtClean="0"/>
              <a:t>แฟ้ม) 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rgbClr val="FF0000"/>
                </a:solidFill>
              </a:rPr>
              <a:t>ซึ่ง มติในที่ประชุม(เสียงส่วนใหญ่) เลือกใช้ </a:t>
            </a:r>
            <a:r>
              <a:rPr lang="en-US" sz="2800" b="1" dirty="0" smtClean="0">
                <a:solidFill>
                  <a:srgbClr val="FF0000"/>
                </a:solidFill>
              </a:rPr>
              <a:t>PERSON 43 </a:t>
            </a:r>
            <a:r>
              <a:rPr lang="th-TH" sz="2800" b="1" dirty="0" smtClean="0">
                <a:solidFill>
                  <a:srgbClr val="FF0000"/>
                </a:solidFill>
              </a:rPr>
              <a:t>แฟ้ม แบบมีเงื่อนไข</a:t>
            </a:r>
            <a:endParaRPr lang="th-TH" sz="2800" b="1" dirty="0">
              <a:solidFill>
                <a:srgbClr val="FF0000"/>
              </a:solidFill>
            </a:endParaRPr>
          </a:p>
          <a:p>
            <a:endParaRPr lang="th-TH" sz="3200" b="1" dirty="0" smtClean="0"/>
          </a:p>
          <a:p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16454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34851" y="1325209"/>
            <a:ext cx="8615965" cy="5380391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 smtClean="0"/>
              <a:t>สาเหตุที่มีมติเลือก ประชากรจากการสำรวจ (</a:t>
            </a:r>
            <a:r>
              <a:rPr lang="en-US" sz="2800" b="1" dirty="0" smtClean="0"/>
              <a:t>PERSON 43 </a:t>
            </a:r>
            <a:r>
              <a:rPr lang="th-TH" sz="2800" b="1" dirty="0" smtClean="0"/>
              <a:t>แฟ้ม</a:t>
            </a:r>
            <a:r>
              <a:rPr lang="th-TH" dirty="0" smtClean="0"/>
              <a:t>)</a:t>
            </a:r>
          </a:p>
          <a:p>
            <a:r>
              <a:rPr lang="th-TH" sz="2800" b="1" dirty="0" smtClean="0">
                <a:effectLst/>
              </a:rPr>
              <a:t>ประชากรทะเบียนราษฎร์ มีการเคลื่อนย้าย แบบไม่ย้ายทะเบียนบ้านออก  ทำให้เกิดการทำงานแล้วไม่ผ่านเกณฑ์ เพราะเป้าหมายไม่อยู่ในพื้นที่</a:t>
            </a:r>
          </a:p>
          <a:p>
            <a:r>
              <a:rPr lang="th-TH" sz="2800" b="1" dirty="0" smtClean="0">
                <a:effectLst/>
              </a:rPr>
              <a:t>ประชากรสิทธิ์ประกันสุขภาพ ก็เช่นเดียวกัน  มีการคงไว้ของสิทธิ  แต่ตัวไม่อยู่ทำให้พื้นที่ทำงานไม่ได้เช่นกัน</a:t>
            </a:r>
          </a:p>
          <a:p>
            <a:r>
              <a:rPr lang="th-TH" sz="2800" b="1" dirty="0" smtClean="0">
                <a:effectLst/>
              </a:rPr>
              <a:t>ประชากรจา</a:t>
            </a:r>
            <a:r>
              <a:rPr lang="th-TH" sz="2800" b="1" dirty="0">
                <a:effectLst/>
              </a:rPr>
              <a:t>กการสำรวจ (</a:t>
            </a:r>
            <a:r>
              <a:rPr lang="en-US" sz="2800" b="1" dirty="0">
                <a:effectLst/>
              </a:rPr>
              <a:t>PERSON 43 </a:t>
            </a:r>
            <a:r>
              <a:rPr lang="th-TH" sz="2800" b="1" dirty="0">
                <a:effectLst/>
              </a:rPr>
              <a:t>แฟ้ม</a:t>
            </a:r>
            <a:r>
              <a:rPr lang="th-TH" sz="2800" b="1" dirty="0" smtClean="0">
                <a:effectLst/>
              </a:rPr>
              <a:t>) เป็น ประชากรที่หน่วยบริการเป็นผู้รายงานเอง  และสามารถลงไปไปปฏิบัติงานกับเป้าหมายได้จริง ทำให้เกิดความยุติธรรมต่อหน่วยบริการ</a:t>
            </a:r>
            <a:endParaRPr lang="th-TH" sz="2800" b="1" dirty="0">
              <a:effectLst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34851" y="173195"/>
            <a:ext cx="8615966" cy="1077308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342900"/>
            <a:r>
              <a:rPr lang="th-TH" b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การตัดความซ้ำซ้อนของข้อมูลประชากร</a:t>
            </a:r>
            <a:br>
              <a:rPr lang="th-TH" b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กับรายงานความครอบคลุม ที่ต้องคิดเป้าหมายและผลงาน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90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4851" y="173195"/>
            <a:ext cx="8615966" cy="1077308"/>
          </a:xfr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t">
            <a:noAutofit/>
          </a:bodyPr>
          <a:lstStyle/>
          <a:p>
            <a:pPr defTabSz="342900"/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การ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ตัดความซ้ำซ้อนของ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ข้อมูลประชากร</a:t>
            </a:r>
            <a:b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กับรายงานความครอบคลุม ที่ต้องคิดเป้าหมายและผลงาน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34851" y="1339403"/>
            <a:ext cx="8615966" cy="5518597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/>
              <a:t>เงื่อนไขการคัดความซ้ำซ้อนของประชากรสำรวจ(</a:t>
            </a:r>
            <a:r>
              <a:rPr lang="en-US" sz="2800" b="1" dirty="0" smtClean="0"/>
              <a:t>PERSON</a:t>
            </a:r>
            <a:r>
              <a:rPr lang="th-TH" sz="2800" b="1" dirty="0" smtClean="0"/>
              <a:t> </a:t>
            </a:r>
            <a:r>
              <a:rPr lang="en-US" sz="2800" b="1" dirty="0" smtClean="0"/>
              <a:t>43 </a:t>
            </a:r>
            <a:r>
              <a:rPr lang="th-TH" sz="2800" b="1" dirty="0" smtClean="0"/>
              <a:t>แฟ</a:t>
            </a:r>
            <a:r>
              <a:rPr lang="th-TH" sz="2800" b="1" dirty="0"/>
              <a:t>้</a:t>
            </a:r>
            <a:r>
              <a:rPr lang="th-TH" sz="2800" b="1" dirty="0" smtClean="0"/>
              <a:t>ม)</a:t>
            </a:r>
          </a:p>
          <a:p>
            <a:r>
              <a:rPr lang="th-TH" dirty="0" smtClean="0"/>
              <a:t>จากนิยาม</a:t>
            </a:r>
            <a:r>
              <a:rPr lang="th-TH" dirty="0"/>
              <a:t>สถานะ</a:t>
            </a:r>
            <a:r>
              <a:rPr lang="th-TH" dirty="0" smtClean="0"/>
              <a:t>บุคคล(</a:t>
            </a:r>
            <a:r>
              <a:rPr lang="en-US" dirty="0" smtClean="0"/>
              <a:t>TYPEAREA</a:t>
            </a:r>
            <a:r>
              <a:rPr lang="th-TH" dirty="0" smtClean="0"/>
              <a:t>) ของแฟ้ม </a:t>
            </a:r>
            <a:r>
              <a:rPr lang="en-US" dirty="0" smtClean="0"/>
              <a:t>PERSON</a:t>
            </a:r>
            <a:r>
              <a:rPr lang="th-TH" dirty="0" smtClean="0"/>
              <a:t> ของ </a:t>
            </a:r>
            <a:r>
              <a:rPr lang="th-TH" dirty="0" err="1" smtClean="0"/>
              <a:t>สนย</a:t>
            </a:r>
            <a:r>
              <a:rPr lang="th-TH" dirty="0" smtClean="0"/>
              <a:t>. สา</a:t>
            </a:r>
            <a:r>
              <a:rPr lang="th-TH" dirty="0" err="1" smtClean="0"/>
              <a:t>มาถ</a:t>
            </a:r>
            <a:r>
              <a:rPr lang="th-TH" dirty="0" smtClean="0"/>
              <a:t>ระบุได้ว่าประชากรในเขตรับผิดชอบของหน่วยบริการ คือ ประชากรที่ </a:t>
            </a:r>
            <a:r>
              <a:rPr lang="en-US" dirty="0" smtClean="0"/>
              <a:t>TYPEAREA 1</a:t>
            </a:r>
            <a:r>
              <a:rPr lang="th-TH" dirty="0" smtClean="0"/>
              <a:t>และ </a:t>
            </a:r>
            <a:r>
              <a:rPr lang="en-US" dirty="0" smtClean="0"/>
              <a:t>3</a:t>
            </a:r>
            <a:r>
              <a:rPr lang="th-TH" dirty="0" smtClean="0"/>
              <a:t> เท่านั้น </a:t>
            </a:r>
          </a:p>
          <a:p>
            <a:pPr marL="0" indent="0">
              <a:spcBef>
                <a:spcPts val="0"/>
              </a:spcBef>
              <a:buNone/>
            </a:pPr>
            <a:endParaRPr lang="th-TH" b="1" dirty="0" smtClean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" y="2862428"/>
            <a:ext cx="9263666" cy="399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34851" y="1325210"/>
            <a:ext cx="8615965" cy="521529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b="1" dirty="0"/>
              <a:t>เงื่อนไขการคัดความซ้ำซ้อนของประชากรสำรวจ(</a:t>
            </a:r>
            <a:r>
              <a:rPr lang="en-US" b="1" dirty="0"/>
              <a:t>PERSON</a:t>
            </a:r>
            <a:r>
              <a:rPr lang="th-TH" b="1" dirty="0"/>
              <a:t> </a:t>
            </a:r>
            <a:r>
              <a:rPr lang="en-US" b="1" dirty="0"/>
              <a:t>43 </a:t>
            </a:r>
            <a:r>
              <a:rPr lang="th-TH" b="1" dirty="0"/>
              <a:t>แฟ้ม</a:t>
            </a:r>
            <a:r>
              <a:rPr lang="th-TH" b="1" dirty="0" smtClean="0"/>
              <a:t>)(ต่อ)</a:t>
            </a:r>
            <a:endParaRPr lang="th-TH" b="1" dirty="0"/>
          </a:p>
          <a:p>
            <a:r>
              <a:rPr lang="th-TH" dirty="0" smtClean="0"/>
              <a:t>จาก</a:t>
            </a:r>
            <a:r>
              <a:rPr lang="th-TH" dirty="0"/>
              <a:t>ข้อมูลจะพบว่า มีหน่วยบริการที่สำรวจประชากรอย่างสม่ำเสมอ  และ ไม่สำรวจเลย </a:t>
            </a:r>
            <a:r>
              <a:rPr lang="th-TH" dirty="0" smtClean="0"/>
              <a:t>หรือ สำรวจ</a:t>
            </a:r>
            <a:r>
              <a:rPr lang="th-TH" dirty="0"/>
              <a:t>บางบางส่วน ทำให้เกิดข้อมูลจากแฟ้ม </a:t>
            </a:r>
            <a:r>
              <a:rPr lang="en-US" dirty="0"/>
              <a:t>PERSON </a:t>
            </a:r>
            <a:r>
              <a:rPr lang="th-TH" dirty="0"/>
              <a:t>ซ้ำ</a:t>
            </a:r>
            <a:r>
              <a:rPr lang="th-TH" dirty="0" smtClean="0"/>
              <a:t>ซ้อนได้เช่นกัน ซึ่ง การตัดความซ้ำซ้อนให้ถือว่า ข้อมูลที่ปรากฏในระบบฐานข้อมูลล่าสุด เป็นข้อมูลที่น่าเชื่อว่า เป็นการสำรวจล่าสุด  ดังนั้น การระบุความล่าสุดของข้อมูลประชากร  คือ  </a:t>
            </a:r>
            <a:r>
              <a:rPr lang="en-US" dirty="0" smtClean="0"/>
              <a:t>Fields </a:t>
            </a:r>
            <a:r>
              <a:rPr lang="th-TH" dirty="0" smtClean="0"/>
              <a:t> </a:t>
            </a:r>
            <a:r>
              <a:rPr lang="en-US" dirty="0" smtClean="0"/>
              <a:t>D_UPDATE </a:t>
            </a:r>
            <a:r>
              <a:rPr lang="th-TH" dirty="0" smtClean="0"/>
              <a:t>ซึ่งจะถูกเปลี่ยนแปลงมีมีการปรับปรุงข้อมูลที่เกี่ยวกับตัวประชากร  เช่น ชื่อ นามสกุล สถานะบุคคล  และจะไม่มีเปลี่ยนแปลงหากมารับบริการในครั้งต่อๆไป ที่ไม่ได้ปรับปรุงข้อมูลส่วนบุคคลที่เกี่ยวข้องกับแฟ้ม </a:t>
            </a:r>
            <a:r>
              <a:rPr lang="en-US" dirty="0" smtClean="0"/>
              <a:t>PERSON</a:t>
            </a:r>
          </a:p>
          <a:p>
            <a:r>
              <a:rPr lang="th-TH" sz="3200" b="1" dirty="0" smtClean="0">
                <a:solidFill>
                  <a:srgbClr val="FF0000"/>
                </a:solidFill>
              </a:rPr>
              <a:t>ข้อสรุปของเงื่อนไข</a:t>
            </a:r>
            <a:br>
              <a:rPr lang="th-TH" sz="32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PERSON TYPEAREA 1,3+D_UPDATE </a:t>
            </a:r>
            <a:r>
              <a:rPr lang="th-TH" sz="2800" b="1" dirty="0" smtClean="0">
                <a:solidFill>
                  <a:srgbClr val="FF0000"/>
                </a:solidFill>
              </a:rPr>
              <a:t>ล่าสุด  อยู่ที่หน่วยบริการใด ถือว่าเป็นคนในเขตของหน่วยบริการนั้นๆ</a:t>
            </a:r>
            <a:endParaRPr lang="th-TH" sz="2800" b="1" dirty="0">
              <a:solidFill>
                <a:srgbClr val="FF0000"/>
              </a:solidFill>
            </a:endParaRPr>
          </a:p>
          <a:p>
            <a:endParaRPr lang="th-TH" dirty="0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334851" y="173195"/>
            <a:ext cx="8615966" cy="1077308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342900"/>
            <a:r>
              <a:rPr lang="th-TH" b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การตัดความซ้ำซ้อนของข้อมูลประชากร</a:t>
            </a:r>
            <a:br>
              <a:rPr lang="th-TH" b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กับรายงานความครอบคลุม ที่ต้องคิดเป้าหมายและผลงาน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32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7744" y="107369"/>
            <a:ext cx="8585200" cy="1017798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Person CID 3140600489098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ควรเป็นของหน่วยบริการไหน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59" y="1989666"/>
            <a:ext cx="8917770" cy="347980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3158067" y="1854200"/>
            <a:ext cx="2675466" cy="3750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358467" y="2700867"/>
            <a:ext cx="922866" cy="1295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358468" y="4834467"/>
            <a:ext cx="922866" cy="634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281333" y="3327400"/>
            <a:ext cx="1787896" cy="7535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81" y="3197542"/>
            <a:ext cx="852289" cy="10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6060" y="809018"/>
            <a:ext cx="7429499" cy="1478570"/>
          </a:xfrm>
        </p:spPr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56060" y="2439987"/>
            <a:ext cx="7429499" cy="3541714"/>
          </a:xfrm>
        </p:spPr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r="41328" b="11646"/>
          <a:stretch/>
        </p:blipFill>
        <p:spPr>
          <a:xfrm>
            <a:off x="6426" y="422321"/>
            <a:ext cx="9092598" cy="6387921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7122017" y="1881189"/>
            <a:ext cx="1977007" cy="7047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122016" y="3288543"/>
            <a:ext cx="1977007" cy="7047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837904" y="1218407"/>
            <a:ext cx="1390919" cy="2121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120049" y="2600262"/>
            <a:ext cx="1977007" cy="7047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426" y="18534"/>
            <a:ext cx="9137574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defTabSz="257175"/>
            <a:r>
              <a:rPr lang="en-US" sz="3200" dirty="0"/>
              <a:t>Single </a:t>
            </a:r>
            <a:r>
              <a:rPr lang="en-US" sz="3200" dirty="0" smtClean="0"/>
              <a:t>Database Hospital Code 10773</a:t>
            </a:r>
            <a:endParaRPr lang="th-TH" sz="3200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094704" y="6166297"/>
            <a:ext cx="5370490" cy="785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673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l="45575" b="10367"/>
          <a:stretch/>
        </p:blipFill>
        <p:spPr>
          <a:xfrm>
            <a:off x="116089" y="474014"/>
            <a:ext cx="8912180" cy="6259131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41846" y="2547511"/>
            <a:ext cx="2086378" cy="6697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246432" y="1826296"/>
            <a:ext cx="1491804" cy="20992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39698" y="1862780"/>
            <a:ext cx="2086378" cy="6697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7550" y="3225792"/>
            <a:ext cx="2086378" cy="6697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361565" y="6037687"/>
            <a:ext cx="5666704" cy="695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426" y="5834"/>
            <a:ext cx="9137574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defTabSz="257175"/>
            <a:r>
              <a:rPr lang="en-US" sz="3200" dirty="0"/>
              <a:t>Single </a:t>
            </a:r>
            <a:r>
              <a:rPr lang="en-US" sz="3200" dirty="0" smtClean="0"/>
              <a:t>Database Hospital Code 10774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28159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7" grpId="0" animBg="1"/>
      <p:bldP spid="8" grpId="0" animBg="1"/>
      <p:bldP spid="9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540913"/>
            <a:ext cx="9144000" cy="6317087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6643363" y="1197736"/>
            <a:ext cx="940158" cy="5902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641215" y="1837383"/>
            <a:ext cx="940158" cy="605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639067" y="2462022"/>
            <a:ext cx="940158" cy="5967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649799" y="3095232"/>
            <a:ext cx="940158" cy="5537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296473" y="1197736"/>
            <a:ext cx="940158" cy="6396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307204" y="1837383"/>
            <a:ext cx="940158" cy="62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305056" y="2489919"/>
            <a:ext cx="940158" cy="5537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302909" y="3028689"/>
            <a:ext cx="940158" cy="6429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273115" y="1197737"/>
            <a:ext cx="817815" cy="6396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270967" y="1837383"/>
            <a:ext cx="817815" cy="5988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268819" y="2465271"/>
            <a:ext cx="817815" cy="589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7598531" y="1825625"/>
            <a:ext cx="817815" cy="634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7596383" y="2483478"/>
            <a:ext cx="817815" cy="5902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7594235" y="3086640"/>
            <a:ext cx="817815" cy="5537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8437803" y="1825625"/>
            <a:ext cx="697612" cy="6320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8435655" y="2489919"/>
            <a:ext cx="697612" cy="5838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628650" y="5666704"/>
            <a:ext cx="8515350" cy="605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628650" y="6265577"/>
            <a:ext cx="8515350" cy="592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7622141" y="1179536"/>
            <a:ext cx="817815" cy="634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3105017" y="1825624"/>
            <a:ext cx="697612" cy="6320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3115748" y="2454546"/>
            <a:ext cx="697612" cy="6320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260231" y="3035129"/>
            <a:ext cx="817815" cy="6160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4172755" y="1179536"/>
            <a:ext cx="1120462" cy="646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4170608" y="1795576"/>
            <a:ext cx="1120462" cy="646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4168460" y="2450254"/>
            <a:ext cx="1120462" cy="646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4166313" y="3117812"/>
            <a:ext cx="1120462" cy="646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6426" y="5834"/>
            <a:ext cx="9137574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defTabSz="257175"/>
            <a:r>
              <a:rPr lang="en-US" sz="3200" dirty="0" smtClean="0"/>
              <a:t>Data Center HDC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63677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247649" y="114300"/>
            <a:ext cx="8629650" cy="9525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51435" tIns="25718" rIns="51435" bIns="25718" rtlCol="0" anchor="t">
            <a:noAutofit/>
          </a:bodyPr>
          <a:lstStyle>
            <a:lvl1pPr algn="ctr" defTabSz="342900">
              <a:spcBef>
                <a:spcPct val="0"/>
              </a:spcBef>
              <a:buNone/>
              <a:defRPr sz="3000" b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th-TH" sz="4050" dirty="0" smtClean="0"/>
              <a:t>สาเหตุ</a:t>
            </a:r>
            <a:r>
              <a:rPr lang="th-TH" sz="4050" dirty="0"/>
              <a:t>ที่ทำให้รายงาน </a:t>
            </a:r>
            <a:r>
              <a:rPr lang="en-US" sz="4050" dirty="0"/>
              <a:t>HDC </a:t>
            </a:r>
            <a:r>
              <a:rPr lang="th-TH" sz="4050" dirty="0"/>
              <a:t>กับหน่วยบริการไม่เท่ากัน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47649" y="1066800"/>
            <a:ext cx="8743951" cy="5791200"/>
          </a:xfrm>
          <a:ln>
            <a:noFill/>
          </a:ln>
        </p:spPr>
        <p:style>
          <a:lnRef idx="1">
            <a:schemeClr val="dk1"/>
          </a:lnRef>
          <a:fillRef idx="1002">
            <a:schemeClr val="lt2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800" b="1" dirty="0">
                <a:solidFill>
                  <a:schemeClr val="tx1"/>
                </a:solidFill>
              </a:rPr>
              <a:t>ปัญหาการนำเข้าไม่ได้เนื่องจากข้อมูลไม่ตรงโครงสร้าง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ข้อมูลที่นำเข้าได้ </a:t>
            </a:r>
            <a:r>
              <a:rPr lang="th-TH" sz="2800" b="1" dirty="0" smtClean="0">
                <a:solidFill>
                  <a:schemeClr val="tx1"/>
                </a:solidFill>
              </a:rPr>
              <a:t>แต่มี</a:t>
            </a:r>
            <a:r>
              <a:rPr lang="th-TH" sz="2800" b="1" dirty="0">
                <a:solidFill>
                  <a:schemeClr val="tx1"/>
                </a:solidFill>
              </a:rPr>
              <a:t>ความซ้ำซ้อนกับหน่วยบริการอื่น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กฎเกณฑ์ของเงื่อนไขการประมวลผล จากเจ้าของรายงาน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การประมวลผลแบบหน่วยงานเดียว กับ แบบหลายหน่วยบริการ</a:t>
            </a:r>
            <a:br>
              <a:rPr lang="th-TH" sz="2800" b="1" dirty="0">
                <a:solidFill>
                  <a:schemeClr val="tx1"/>
                </a:solidFill>
              </a:rPr>
            </a:br>
            <a:r>
              <a:rPr lang="th-TH" sz="2800" b="1" dirty="0">
                <a:solidFill>
                  <a:schemeClr val="tx1"/>
                </a:solidFill>
              </a:rPr>
              <a:t>องค์ประกอบในการประมวลผล</a:t>
            </a:r>
            <a:r>
              <a:rPr lang="th-TH" sz="2800" b="1" dirty="0" smtClean="0">
                <a:solidFill>
                  <a:schemeClr val="tx1"/>
                </a:solidFill>
              </a:rPr>
              <a:t>ต่างกัน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การ </a:t>
            </a:r>
            <a:r>
              <a:rPr lang="en-US" sz="2800" b="1" dirty="0">
                <a:solidFill>
                  <a:schemeClr val="tx1"/>
                </a:solidFill>
              </a:rPr>
              <a:t>Mapping </a:t>
            </a:r>
            <a:r>
              <a:rPr lang="th-TH" sz="2800" b="1" dirty="0" smtClean="0">
                <a:solidFill>
                  <a:schemeClr val="tx1"/>
                </a:solidFill>
              </a:rPr>
              <a:t>รหัสต่างๆ จาก </a:t>
            </a:r>
            <a:r>
              <a:rPr lang="en-US" sz="2800" b="1" dirty="0" smtClean="0">
                <a:solidFill>
                  <a:schemeClr val="tx1"/>
                </a:solidFill>
              </a:rPr>
              <a:t>HIS </a:t>
            </a:r>
            <a:r>
              <a:rPr lang="th-TH" sz="2800" b="1" dirty="0" smtClean="0">
                <a:solidFill>
                  <a:schemeClr val="tx1"/>
                </a:solidFill>
              </a:rPr>
              <a:t>เช่น </a:t>
            </a:r>
            <a:r>
              <a:rPr lang="en-US" sz="2800" b="1" dirty="0">
                <a:solidFill>
                  <a:schemeClr val="tx1"/>
                </a:solidFill>
              </a:rPr>
              <a:t>Lab</a:t>
            </a:r>
            <a:r>
              <a:rPr lang="th-TH" sz="2800" b="1" dirty="0">
                <a:solidFill>
                  <a:schemeClr val="tx1"/>
                </a:solidFill>
              </a:rPr>
              <a:t> ในโปรแกรมของหน่วยบริการ หากไม่ถูกต้องจะทำให้ไม่มีข้อมูล </a:t>
            </a:r>
            <a:r>
              <a:rPr lang="en-US" sz="2800" b="1" dirty="0">
                <a:solidFill>
                  <a:schemeClr val="tx1"/>
                </a:solidFill>
              </a:rPr>
              <a:t>Lab </a:t>
            </a:r>
            <a:r>
              <a:rPr lang="th-TH" sz="2800" b="1" dirty="0">
                <a:solidFill>
                  <a:schemeClr val="tx1"/>
                </a:solidFill>
              </a:rPr>
              <a:t>นั้นๆ</a:t>
            </a:r>
            <a:r>
              <a:rPr lang="th-TH" sz="2800" b="1" dirty="0" smtClean="0">
                <a:solidFill>
                  <a:schemeClr val="tx1"/>
                </a:solidFill>
              </a:rPr>
              <a:t>ส่งออก    รหัส</a:t>
            </a:r>
            <a:r>
              <a:rPr lang="th-TH" sz="2800" b="1" dirty="0">
                <a:solidFill>
                  <a:schemeClr val="tx1"/>
                </a:solidFill>
              </a:rPr>
              <a:t>การ</a:t>
            </a:r>
            <a:r>
              <a:rPr lang="th-TH" sz="2800" b="1" dirty="0" smtClean="0">
                <a:solidFill>
                  <a:schemeClr val="tx1"/>
                </a:solidFill>
              </a:rPr>
              <a:t>วินิจฉัย เป็นต้น</a:t>
            </a:r>
            <a:endParaRPr lang="th-TH" sz="2800" b="1" dirty="0">
              <a:solidFill>
                <a:schemeClr val="tx1"/>
              </a:solidFill>
            </a:endParaRPr>
          </a:p>
          <a:p>
            <a:r>
              <a:rPr lang="th-TH" sz="2800" b="1" dirty="0">
                <a:solidFill>
                  <a:schemeClr val="tx1"/>
                </a:solidFill>
              </a:rPr>
              <a:t>การบันทึกเลขบัตร</a:t>
            </a:r>
            <a:r>
              <a:rPr lang="th-TH" sz="2800" b="1" dirty="0" smtClean="0">
                <a:solidFill>
                  <a:schemeClr val="tx1"/>
                </a:solidFill>
              </a:rPr>
              <a:t>ประชาชน ต้อง</a:t>
            </a:r>
            <a:r>
              <a:rPr lang="th-TH" sz="2800" b="1" dirty="0">
                <a:solidFill>
                  <a:schemeClr val="tx1"/>
                </a:solidFill>
              </a:rPr>
              <a:t>บันทึกให้ถูกต้องตรงความเป็นจริงมากที่สุด </a:t>
            </a:r>
            <a:r>
              <a:rPr lang="th-TH" sz="2800" b="1" dirty="0" smtClean="0">
                <a:solidFill>
                  <a:schemeClr val="tx1"/>
                </a:solidFill>
              </a:rPr>
              <a:t>ซึ่งเลขบัตรประชาชนใช้ในการเชื่อมโยงข้อมูล</a:t>
            </a:r>
            <a:endParaRPr lang="th-TH" sz="2800" b="1" dirty="0">
              <a:solidFill>
                <a:schemeClr val="tx1"/>
              </a:solidFill>
            </a:endParaRPr>
          </a:p>
          <a:p>
            <a:r>
              <a:rPr lang="th-TH" sz="2800" b="1" dirty="0" smtClean="0">
                <a:solidFill>
                  <a:schemeClr val="tx1"/>
                </a:solidFill>
              </a:rPr>
              <a:t>ความ</a:t>
            </a:r>
            <a:r>
              <a:rPr lang="th-TH" sz="2800" b="1" dirty="0">
                <a:solidFill>
                  <a:schemeClr val="tx1"/>
                </a:solidFill>
              </a:rPr>
              <a:t>ผิดพลาดของ </a:t>
            </a:r>
            <a:r>
              <a:rPr lang="en-US" sz="2800" b="1" dirty="0">
                <a:solidFill>
                  <a:schemeClr val="tx1"/>
                </a:solidFill>
              </a:rPr>
              <a:t>Code SQL </a:t>
            </a:r>
            <a:endParaRPr lang="th-TH" sz="2800" b="1" dirty="0">
              <a:solidFill>
                <a:schemeClr val="tx1"/>
              </a:solidFill>
            </a:endParaRPr>
          </a:p>
          <a:p>
            <a:endParaRPr lang="th-TH" sz="2800" b="1" dirty="0">
              <a:solidFill>
                <a:schemeClr val="tx1"/>
              </a:solidFill>
            </a:endParaRPr>
          </a:p>
          <a:p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13119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รหัสการสูบบุหรี่ที่ใช้ใน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PP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r="8596"/>
          <a:stretch/>
        </p:blipFill>
        <p:spPr>
          <a:xfrm>
            <a:off x="993343" y="1390389"/>
            <a:ext cx="7883957" cy="36576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/>
          <a:srcRect l="796" r="4124"/>
          <a:stretch/>
        </p:blipFill>
        <p:spPr>
          <a:xfrm>
            <a:off x="1003300" y="5047989"/>
            <a:ext cx="7861300" cy="1810011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4"/>
          <a:srcRect r="10714" b="19729"/>
          <a:stretch/>
        </p:blipFill>
        <p:spPr>
          <a:xfrm>
            <a:off x="990601" y="1063050"/>
            <a:ext cx="7937499" cy="3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การเปลี่ยนแปลงโครงสร้างของแฟ้ม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00" y="1095234"/>
            <a:ext cx="8400000" cy="2428571"/>
          </a:xfrm>
          <a:prstGeom prst="rect">
            <a:avLst/>
          </a:prstGeom>
        </p:spPr>
      </p:pic>
      <p:sp>
        <p:nvSpPr>
          <p:cNvPr id="7" name="ลูกศรขวา 6"/>
          <p:cNvSpPr/>
          <p:nvPr/>
        </p:nvSpPr>
        <p:spPr>
          <a:xfrm rot="5400000">
            <a:off x="4216400" y="3523805"/>
            <a:ext cx="546100" cy="578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0" y="4102100"/>
            <a:ext cx="8685714" cy="2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การเปลี่ยนแปลงโครงสร้างของแฟ้ม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LABFU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06" y="1028701"/>
            <a:ext cx="9015494" cy="26289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06" y="4013200"/>
            <a:ext cx="9015494" cy="2844800"/>
          </a:xfrm>
          <a:prstGeom prst="rect">
            <a:avLst/>
          </a:prstGeom>
        </p:spPr>
      </p:pic>
      <p:sp>
        <p:nvSpPr>
          <p:cNvPr id="5" name="ลูกศรขวา 4"/>
          <p:cNvSpPr/>
          <p:nvPr/>
        </p:nvSpPr>
        <p:spPr>
          <a:xfrm rot="5400000">
            <a:off x="4203700" y="3641504"/>
            <a:ext cx="546100" cy="578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27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การเปลี่ยนแปลงโครงสร้างของแฟ้ม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LABFU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224"/>
          <a:stretch/>
        </p:blipFill>
        <p:spPr>
          <a:xfrm>
            <a:off x="158750" y="1320800"/>
            <a:ext cx="8985250" cy="18669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2578100"/>
            <a:ext cx="898525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7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http://</a:t>
            </a:r>
            <a:r>
              <a:rPr lang="en-US" sz="4800" b="1" dirty="0" smtClean="0"/>
              <a:t>thcc.or.th</a:t>
            </a:r>
            <a:endParaRPr lang="th-TH" sz="4800" dirty="0"/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300" y="1142537"/>
            <a:ext cx="8775700" cy="571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15441" y="150077"/>
            <a:ext cx="7116173" cy="980224"/>
          </a:xfrm>
        </p:spPr>
        <p:txBody>
          <a:bodyPr/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สูตรการ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คำนวณ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 Risk Score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65200" y="1390389"/>
            <a:ext cx="7848599" cy="5366011"/>
          </a:xfrm>
        </p:spPr>
        <p:txBody>
          <a:bodyPr>
            <a:normAutofit/>
          </a:bodyPr>
          <a:lstStyle/>
          <a:p>
            <a:r>
              <a:rPr lang="th-TH" sz="2800" b="1" u="sng" dirty="0"/>
              <a:t>กรณีมีค่า </a:t>
            </a:r>
            <a:r>
              <a:rPr lang="en-US" sz="2800" b="1" u="sng" dirty="0"/>
              <a:t>total cholesterol</a:t>
            </a:r>
            <a:r>
              <a:rPr lang="th-TH" sz="2800" b="1" u="sng" dirty="0"/>
              <a:t> ใช้สูตร </a:t>
            </a:r>
            <a:r>
              <a:rPr lang="en-US" sz="2800" b="1" u="sng" dirty="0"/>
              <a:t>Thai ASCVD score </a:t>
            </a:r>
            <a:r>
              <a:rPr lang="en-US" sz="2800" b="1" u="sng" dirty="0" smtClean="0"/>
              <a:t>2</a:t>
            </a:r>
            <a:br>
              <a:rPr lang="en-US" sz="2800" b="1" u="sng" dirty="0" smtClean="0"/>
            </a:br>
            <a:r>
              <a:rPr lang="en-US" sz="2800" b="1" dirty="0" err="1">
                <a:solidFill>
                  <a:srgbClr val="FF0000"/>
                </a:solidFill>
              </a:rPr>
              <a:t>FullScore</a:t>
            </a:r>
            <a:r>
              <a:rPr lang="en-US" sz="2800" dirty="0"/>
              <a:t> </a:t>
            </a:r>
            <a:r>
              <a:rPr lang="th-TH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	= 	</a:t>
            </a:r>
            <a:r>
              <a:rPr lang="en-US" sz="2800" b="1" dirty="0">
                <a:solidFill>
                  <a:srgbClr val="FF0000"/>
                </a:solidFill>
              </a:rPr>
              <a:t>(</a:t>
            </a:r>
            <a:r>
              <a:rPr lang="th-TH" sz="2800" b="1" dirty="0">
                <a:solidFill>
                  <a:srgbClr val="FF0000"/>
                </a:solidFill>
              </a:rPr>
              <a:t>0.08183 * </a:t>
            </a:r>
            <a:r>
              <a:rPr lang="en-US" sz="2800" b="1" dirty="0">
                <a:solidFill>
                  <a:srgbClr val="FF0000"/>
                </a:solidFill>
              </a:rPr>
              <a:t>AGE) + (</a:t>
            </a:r>
            <a:r>
              <a:rPr lang="th-TH" sz="2800" b="1" dirty="0">
                <a:solidFill>
                  <a:srgbClr val="FF0000"/>
                </a:solidFill>
              </a:rPr>
              <a:t>0.39499 * </a:t>
            </a:r>
            <a:r>
              <a:rPr lang="en-US" sz="2800" b="1" dirty="0">
                <a:solidFill>
                  <a:srgbClr val="FF0000"/>
                </a:solidFill>
              </a:rPr>
              <a:t>SEX) + 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					(</a:t>
            </a:r>
            <a:r>
              <a:rPr lang="th-TH" sz="2800" b="1" dirty="0">
                <a:solidFill>
                  <a:srgbClr val="FF0000"/>
                </a:solidFill>
              </a:rPr>
              <a:t>0.02084 * </a:t>
            </a:r>
            <a:r>
              <a:rPr lang="en-US" sz="2800" b="1" dirty="0">
                <a:solidFill>
                  <a:srgbClr val="FF0000"/>
                </a:solidFill>
              </a:rPr>
              <a:t>SBP) </a:t>
            </a:r>
            <a:r>
              <a:rPr lang="en-US" sz="2800" b="1" dirty="0" smtClean="0">
                <a:solidFill>
                  <a:srgbClr val="FF0000"/>
                </a:solidFill>
              </a:rPr>
              <a:t>+(</a:t>
            </a:r>
            <a:r>
              <a:rPr lang="th-TH" sz="2800" b="1" dirty="0">
                <a:solidFill>
                  <a:srgbClr val="FF0000"/>
                </a:solidFill>
              </a:rPr>
              <a:t>0.69974 * </a:t>
            </a:r>
            <a:r>
              <a:rPr lang="en-US" sz="2800" b="1" dirty="0">
                <a:solidFill>
                  <a:srgbClr val="FF0000"/>
                </a:solidFill>
              </a:rPr>
              <a:t>DM) + </a:t>
            </a:r>
            <a:r>
              <a:rPr lang="th-TH" sz="2800" b="1" dirty="0" smtClean="0">
                <a:solidFill>
                  <a:srgbClr val="FF0000"/>
                </a:solidFill>
              </a:rPr>
              <a:t/>
            </a:r>
            <a:br>
              <a:rPr lang="th-TH" sz="2800" b="1" dirty="0" smtClean="0">
                <a:solidFill>
                  <a:srgbClr val="FF0000"/>
                </a:solidFill>
              </a:rPr>
            </a:br>
            <a:r>
              <a:rPr lang="th-TH" sz="2800" b="1" dirty="0" smtClean="0">
                <a:solidFill>
                  <a:srgbClr val="FF0000"/>
                </a:solidFill>
              </a:rPr>
              <a:t>					(</a:t>
            </a:r>
            <a:r>
              <a:rPr lang="th-TH" sz="2800" b="1" dirty="0">
                <a:solidFill>
                  <a:srgbClr val="FF0000"/>
                </a:solidFill>
              </a:rPr>
              <a:t>0.00212 * </a:t>
            </a:r>
            <a:r>
              <a:rPr lang="en-US" sz="2800" b="1" dirty="0">
                <a:solidFill>
                  <a:srgbClr val="FF0000"/>
                </a:solidFill>
              </a:rPr>
              <a:t>CHOL) </a:t>
            </a:r>
            <a:r>
              <a:rPr lang="en-US" sz="2800" b="1" dirty="0" smtClean="0">
                <a:solidFill>
                  <a:srgbClr val="FF0000"/>
                </a:solidFill>
              </a:rPr>
              <a:t>+(</a:t>
            </a:r>
            <a:r>
              <a:rPr lang="th-TH" sz="2800" b="1" dirty="0">
                <a:solidFill>
                  <a:srgbClr val="FF0000"/>
                </a:solidFill>
              </a:rPr>
              <a:t>0.41916 * </a:t>
            </a:r>
            <a:r>
              <a:rPr lang="en-US" sz="2800" b="1" dirty="0">
                <a:solidFill>
                  <a:srgbClr val="FF0000"/>
                </a:solidFill>
              </a:rPr>
              <a:t>SMOKING)</a:t>
            </a:r>
          </a:p>
          <a:p>
            <a:pPr marL="0" indent="0">
              <a:buNone/>
            </a:pPr>
            <a:r>
              <a:rPr lang="en-US" sz="2800" b="1" dirty="0"/>
              <a:t> </a:t>
            </a:r>
            <a:r>
              <a:rPr lang="en-US" sz="2800" b="1" dirty="0" smtClean="0"/>
              <a:t>   </a:t>
            </a:r>
            <a:r>
              <a:rPr lang="en-US" sz="4000" b="1" dirty="0" err="1" smtClean="0">
                <a:solidFill>
                  <a:srgbClr val="FF0000"/>
                </a:solidFill>
              </a:rPr>
              <a:t>P</a:t>
            </a:r>
            <a:r>
              <a:rPr lang="en-US" sz="4000" b="1" baseline="-25000" dirty="0" err="1" smtClean="0">
                <a:solidFill>
                  <a:srgbClr val="FF0000"/>
                </a:solidFill>
              </a:rPr>
              <a:t>FullScore</a:t>
            </a:r>
            <a:r>
              <a:rPr lang="en-US" sz="4000" b="1" dirty="0" smtClean="0">
                <a:solidFill>
                  <a:srgbClr val="FF0000"/>
                </a:solidFill>
              </a:rPr>
              <a:t>(%)</a:t>
            </a:r>
            <a:r>
              <a:rPr lang="en-US" sz="3200" b="1" dirty="0" smtClean="0"/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(</a:t>
            </a:r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th-TH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-</a:t>
            </a:r>
            <a:r>
              <a:rPr lang="th-TH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(0.978296)</a:t>
            </a:r>
            <a:r>
              <a:rPr lang="en-US" sz="3200" b="1" baseline="30000" dirty="0" err="1">
                <a:solidFill>
                  <a:srgbClr val="FF0000"/>
                </a:solidFill>
              </a:rPr>
              <a:t>exp</a:t>
            </a:r>
            <a:r>
              <a:rPr lang="en-US" sz="3200" b="1" baseline="30000" dirty="0">
                <a:solidFill>
                  <a:srgbClr val="FF0000"/>
                </a:solidFill>
              </a:rPr>
              <a:t>(</a:t>
            </a:r>
            <a:r>
              <a:rPr lang="en-US" sz="3200" b="1" baseline="30000" dirty="0" err="1">
                <a:solidFill>
                  <a:srgbClr val="FF0000"/>
                </a:solidFill>
              </a:rPr>
              <a:t>FullScore</a:t>
            </a:r>
            <a:r>
              <a:rPr lang="en-US" sz="3200" b="1" baseline="30000" dirty="0">
                <a:solidFill>
                  <a:srgbClr val="FF0000"/>
                </a:solidFill>
              </a:rPr>
              <a:t> - 7.04423)</a:t>
            </a:r>
            <a:r>
              <a:rPr lang="en-US" sz="3200" b="1" dirty="0">
                <a:solidFill>
                  <a:srgbClr val="FF0000"/>
                </a:solidFill>
              </a:rPr>
              <a:t>) * 100          </a:t>
            </a:r>
            <a:r>
              <a:rPr lang="en-US" sz="2800" b="1" dirty="0">
                <a:solidFill>
                  <a:srgbClr val="FF0000"/>
                </a:solidFill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b="1" dirty="0">
              <a:solidFill>
                <a:srgbClr val="FF0000"/>
              </a:solidFill>
            </a:endParaRPr>
          </a:p>
          <a:p>
            <a:r>
              <a:rPr lang="th-TH" sz="2800" b="1" u="sng" dirty="0"/>
              <a:t>กรณีมีไม่มีค่า </a:t>
            </a:r>
            <a:r>
              <a:rPr lang="en-US" sz="2800" b="1" u="sng" dirty="0"/>
              <a:t>total cholesterol</a:t>
            </a:r>
            <a:r>
              <a:rPr lang="th-TH" sz="2800" b="1" u="sng" dirty="0"/>
              <a:t> ใช้สูตร </a:t>
            </a:r>
            <a:r>
              <a:rPr lang="en-US" sz="2800" b="1" u="sng" dirty="0"/>
              <a:t>Thai ASCVD score </a:t>
            </a:r>
            <a:br>
              <a:rPr lang="en-US" sz="2800" b="1" u="sng" dirty="0"/>
            </a:br>
            <a:r>
              <a:rPr lang="en-US" b="1" dirty="0"/>
              <a:t> 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FullScore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th-TH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= </a:t>
            </a:r>
            <a:r>
              <a:rPr lang="th-TH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(0.079 * AGE) + (0.128 * SEX) +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				(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0.019350987 * SBP)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+ (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0.58454 * DM) +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				(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3.512566 * (Waist / Height)) + 	(0.459 * SMOKING);</a:t>
            </a:r>
            <a:endParaRPr lang="en-US" sz="2000" dirty="0">
              <a:latin typeface="TH SarabunIT๙"/>
              <a:ea typeface="Calibri" panose="020F0502020204030204" pitchFamily="34" charset="0"/>
            </a:endParaRPr>
          </a:p>
          <a:p>
            <a:pPr marL="0" indent="0">
              <a:buNone/>
              <a:tabLst>
                <a:tab pos="990600" algn="l"/>
                <a:tab pos="1260475" algn="l"/>
              </a:tabLst>
            </a:pPr>
            <a:r>
              <a:rPr lang="en-US" dirty="0" smtClean="0">
                <a:solidFill>
                  <a:srgbClr val="FF0000"/>
                </a:solidFill>
                <a:ea typeface="Calibri" panose="020F0502020204030204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ea typeface="Calibri" panose="020F0502020204030204" pitchFamily="34" charset="0"/>
              </a:rPr>
            </a:b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  </a:t>
            </a:r>
            <a:r>
              <a:rPr lang="en-US" dirty="0" smtClean="0">
                <a:solidFill>
                  <a:srgbClr val="FF0000"/>
                </a:solidFill>
                <a:ea typeface="Calibri" panose="020F0502020204030204" pitchFamily="34" charset="0"/>
              </a:rPr>
              <a:t>    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en-US" sz="28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FullScore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(%)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=(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1-(0.978296)</a:t>
            </a:r>
            <a:r>
              <a:rPr lang="en-US" sz="2400" baseline="300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exp</a:t>
            </a:r>
            <a:r>
              <a:rPr lang="en-US" sz="24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n-US" sz="2400" baseline="300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FullScore</a:t>
            </a:r>
            <a:r>
              <a:rPr lang="en-US" sz="24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- </a:t>
            </a:r>
            <a:r>
              <a:rPr lang="en-US" sz="2400" b="1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7.720484</a:t>
            </a:r>
            <a:r>
              <a:rPr lang="en-US" sz="24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 * 100  </a:t>
            </a:r>
            <a:endParaRPr lang="en-US" sz="2800" dirty="0">
              <a:latin typeface="TH SarabunIT๙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  <a:p>
            <a:endParaRPr lang="en-US" sz="28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17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การจัดกลุ่ม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Score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607773"/>
              </p:ext>
            </p:extLst>
          </p:nvPr>
        </p:nvGraphicFramePr>
        <p:xfrm>
          <a:off x="1054100" y="1866898"/>
          <a:ext cx="7477514" cy="4051302"/>
        </p:xfrm>
        <a:graphic>
          <a:graphicData uri="http://schemas.openxmlformats.org/drawingml/2006/table">
            <a:tbl>
              <a:tblPr firstRow="1" firstCol="1" bandRow="1"/>
              <a:tblGrid>
                <a:gridCol w="3738355"/>
                <a:gridCol w="3739159"/>
              </a:tblGrid>
              <a:tr h="675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</a:t>
                      </a:r>
                      <a:r>
                        <a:rPr lang="en-US" sz="3600" baseline="-25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FullScore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(%)</a:t>
                      </a:r>
                      <a:endParaRPr lang="en-US" sz="3600" dirty="0">
                        <a:effectLst/>
                        <a:latin typeface="TH SarabunIT๙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dirty="0">
                          <a:effectLst/>
                          <a:latin typeface="TH SarabunIT๙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กลุ่ม</a:t>
                      </a:r>
                      <a:endParaRPr lang="en-US" sz="3600" dirty="0">
                        <a:effectLst/>
                        <a:latin typeface="TH SarabunIT๙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75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</a:rPr>
                        <a:t>&lt; </a:t>
                      </a:r>
                      <a:r>
                        <a:rPr lang="th-TH" sz="3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</a:rPr>
                        <a:t>10 </a:t>
                      </a:r>
                      <a:r>
                        <a:rPr lang="en-US" sz="3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</a:rPr>
                        <a:t>%</a:t>
                      </a:r>
                      <a:endParaRPr lang="en-US" sz="3600" b="1" dirty="0">
                        <a:effectLst/>
                        <a:latin typeface="TH SarabunIT๙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600" b="1">
                          <a:effectLst/>
                          <a:latin typeface="TH SarabunIT๙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ระดับ</a:t>
                      </a:r>
                      <a:r>
                        <a:rPr lang="en-US" sz="3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</a:rPr>
                        <a:t> 1 </a:t>
                      </a:r>
                      <a:r>
                        <a:rPr lang="th-TH" sz="3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</a:rPr>
                        <a:t>ความเสี่ยงต่ำ</a:t>
                      </a:r>
                      <a:endParaRPr lang="en-US" sz="3600" b="1">
                        <a:effectLst/>
                        <a:latin typeface="TH SarabunIT๙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</a:rPr>
                        <a:t>10 - &lt;20 %</a:t>
                      </a:r>
                      <a:endParaRPr lang="en-US" sz="3600" b="1" dirty="0">
                        <a:effectLst/>
                        <a:latin typeface="TH SarabunIT๙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600" b="1" dirty="0">
                          <a:effectLst/>
                          <a:latin typeface="TH SarabunIT๙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ระดับ</a:t>
                      </a:r>
                      <a:r>
                        <a:rPr lang="en-US" sz="3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</a:rPr>
                        <a:t> 2 </a:t>
                      </a:r>
                      <a:r>
                        <a:rPr lang="th-TH" sz="3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</a:rPr>
                        <a:t>ความเสี่ยงปานกลาง</a:t>
                      </a:r>
                      <a:endParaRPr lang="en-US" sz="3600" b="1" dirty="0">
                        <a:effectLst/>
                        <a:latin typeface="TH SarabunIT๙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</a:rPr>
                        <a:t>20 - &lt;30 %</a:t>
                      </a:r>
                      <a:endParaRPr lang="en-US" sz="3600" b="1">
                        <a:effectLst/>
                        <a:latin typeface="TH SarabunIT๙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600" b="1" dirty="0">
                          <a:effectLst/>
                          <a:latin typeface="TH SarabunIT๙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ระดับ</a:t>
                      </a:r>
                      <a:r>
                        <a:rPr lang="en-US" sz="3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</a:rPr>
                        <a:t> 3 </a:t>
                      </a:r>
                      <a:r>
                        <a:rPr lang="th-TH" sz="3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</a:rPr>
                        <a:t>ความเสี่ยงสูง</a:t>
                      </a:r>
                      <a:endParaRPr lang="en-US" sz="3600" b="1" dirty="0">
                        <a:effectLst/>
                        <a:latin typeface="TH SarabunIT๙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</a:rPr>
                        <a:t>30 - &lt;40 %</a:t>
                      </a:r>
                      <a:endParaRPr lang="en-US" sz="3600" b="1">
                        <a:effectLst/>
                        <a:latin typeface="TH SarabunIT๙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600" b="1" dirty="0">
                          <a:effectLst/>
                          <a:latin typeface="TH SarabunIT๙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ระดับ</a:t>
                      </a:r>
                      <a:r>
                        <a:rPr lang="en-US" sz="3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</a:rPr>
                        <a:t> 4 </a:t>
                      </a:r>
                      <a:r>
                        <a:rPr lang="th-TH" sz="3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</a:rPr>
                        <a:t>ความเสี่ยงสูงมาก</a:t>
                      </a:r>
                      <a:endParaRPr lang="en-US" sz="3600" b="1" dirty="0">
                        <a:effectLst/>
                        <a:latin typeface="TH SarabunIT๙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</a:rPr>
                        <a:t>&gt;=40 %</a:t>
                      </a:r>
                      <a:endParaRPr lang="en-US" sz="3600" b="1">
                        <a:effectLst/>
                        <a:latin typeface="TH SarabunIT๙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600" b="1" dirty="0">
                          <a:effectLst/>
                          <a:latin typeface="TH SarabunIT๙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ระดับ</a:t>
                      </a:r>
                      <a:r>
                        <a:rPr lang="en-US" sz="3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</a:rPr>
                        <a:t> 5 </a:t>
                      </a:r>
                      <a:r>
                        <a:rPr lang="th-TH" sz="3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</a:rPr>
                        <a:t>ความเสี่ยงสูงอันตราย</a:t>
                      </a:r>
                      <a:endParaRPr lang="en-US" sz="3600" b="1" dirty="0">
                        <a:effectLst/>
                        <a:latin typeface="TH SarabunIT๙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9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363</TotalTime>
  <Words>1124</Words>
  <Application>Microsoft Office PowerPoint</Application>
  <PresentationFormat>นำเสนอทางหน้าจอ (4:3)</PresentationFormat>
  <Paragraphs>93</Paragraphs>
  <Slides>29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29</vt:i4>
      </vt:variant>
    </vt:vector>
  </HeadingPairs>
  <TitlesOfParts>
    <vt:vector size="38" baseType="lpstr">
      <vt:lpstr>Arial</vt:lpstr>
      <vt:lpstr>Calibri</vt:lpstr>
      <vt:lpstr>Century Gothic</vt:lpstr>
      <vt:lpstr>Cordia New</vt:lpstr>
      <vt:lpstr>DilleniaUPC</vt:lpstr>
      <vt:lpstr>TH SarabunIT๙</vt:lpstr>
      <vt:lpstr>TH SarabunPSK</vt:lpstr>
      <vt:lpstr>Wingdings 3</vt:lpstr>
      <vt:lpstr>ช่อ</vt:lpstr>
      <vt:lpstr>HDC CVD Risk</vt:lpstr>
      <vt:lpstr>การประเมิน Thai CV Risk Score จากข้อมูล 43 แฟ้ม </vt:lpstr>
      <vt:lpstr>รหัสการสูบบุหรี่ที่ใช้ใน SPECIAL PP</vt:lpstr>
      <vt:lpstr>การเปลี่ยนแปลงโครงสร้างของแฟ้ม Chronic</vt:lpstr>
      <vt:lpstr>การเปลี่ยนแปลงโครงสร้างของแฟ้ม LABFU</vt:lpstr>
      <vt:lpstr>การเปลี่ยนแปลงโครงสร้างของแฟ้ม LABFU</vt:lpstr>
      <vt:lpstr>http://thcc.or.th</vt:lpstr>
      <vt:lpstr>สูตรการคำนวณ CV Risk Score</vt:lpstr>
      <vt:lpstr>การจัดกลุ่ม Risk Score </vt:lpstr>
      <vt:lpstr>เมนู CVD Risk ON HDC</vt:lpstr>
      <vt:lpstr>งานนำเสนอ PowerPoint</vt:lpstr>
      <vt:lpstr>งานนำเสนอ PowerPoint</vt:lpstr>
      <vt:lpstr>การคืนข้อมูลผ่านระบบ HDC Data Exchange</vt:lpstr>
      <vt:lpstr>การคืนข้อมูลผ่านระบบ HDC Data Exchange รายชื่อผู้ป่วย CVD ในเขตรับผิดชอบ</vt:lpstr>
      <vt:lpstr>การคืนข้อมูลผ่านระบบ HDC Data Exchange รายชื่อผู้ป่วยที่คัดกรอง CVD ในเขตรับผิดชอบพร้อมผลการคัดกรอง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            การตัดความซ้ำซ้อนของข้อมูลประชากร      กับรายงานความครอบคลุม ที่ต้องคิดเป้าหมายและผลงาน</vt:lpstr>
      <vt:lpstr>              การตัดความซ้ำซ้อนของข้อมูลประชากร      กับรายงานความครอบคลุม ที่ต้องคิดเป้าหมายและผลงาน</vt:lpstr>
      <vt:lpstr>งานนำเสนอ PowerPoint</vt:lpstr>
      <vt:lpstr>              การตัดความซ้ำซ้อนของข้อมูลประชากร      กับรายงานความครอบคลุม ที่ต้องคิดเป้าหมายและผลงาน</vt:lpstr>
      <vt:lpstr>งานนำเสนอ PowerPoint</vt:lpstr>
      <vt:lpstr>Person CID 3140600489098 ควรเป็นของหน่วยบริการไหน?</vt:lpstr>
      <vt:lpstr>งานนำเสนอ PowerPoint</vt:lpstr>
      <vt:lpstr>งานนำเสนอ PowerPoint</vt:lpstr>
      <vt:lpstr>งานนำเสนอ PowerPoint</vt:lpstr>
      <vt:lpstr>สาเหตุที่ทำให้รายงาน HDC กับหน่วยบริการไม่เท่ากัน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ไพบูลย์ อยุธยา</dc:creator>
  <cp:lastModifiedBy>ไพบูลย์ อยุธยา</cp:lastModifiedBy>
  <cp:revision>72</cp:revision>
  <dcterms:created xsi:type="dcterms:W3CDTF">2016-12-12T12:04:41Z</dcterms:created>
  <dcterms:modified xsi:type="dcterms:W3CDTF">2016-12-15T01:46:55Z</dcterms:modified>
</cp:coreProperties>
</file>